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naheim"/>
      <p:regular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Montserrat ExtraBold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EE854D-274C-4ECF-9AC8-827F7E4563C5}">
  <a:tblStyle styleId="{5AEE854D-274C-4ECF-9AC8-827F7E456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naheim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MontserratExtraBold-boldItalic.fntdata"/><Relationship Id="rId52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ec7a8b6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ec7a8b6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ec379cf1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ec379cf1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c7a8b6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c7a8b6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c7a8b6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c7a8b6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ec7a8b6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ec7a8b6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c379cf1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c379cf1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ec7a8b6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ec7a8b6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c7a8b6f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c7a8b6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ec7a8b6f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ec7a8b6f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ec7a8b6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ec7a8b6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37d1f106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37d1f106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ec379cf1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ec379cf1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c379cf1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c379cf1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c7a8b6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ec7a8b6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ec7a8b6f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ec7a8b6f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ec7a8b6f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ec7a8b6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c7a8b6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c7a8b6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ec7a8b6f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ec7a8b6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ec379cf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ec379cf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ec7a8b6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ec7a8b6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ec7a8b6f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ec7a8b6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ec379cf1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ec379cf1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eae1de22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eae1de22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eae1de220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eae1de220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project we are a team of 3, each of us will spend on average around 5 hours each week developing the product (as specified by the project outline), this will continue over the course of 24 weeks. In total this will bring us to about 24 x 5 x 3 = 360 working hours over the course of development. The average Software Engineer in Canada earns around $47.20 an hour [2], in this case this would bring the cost of development up to 360 x $47.20 = $16,992.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ec7a8b6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ec7a8b6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ec7a8b6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ec7a8b6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ec7a8b6f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ec7a8b6f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eae1de220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eae1de220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eae1de2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eae1de2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c379cf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ec379cf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ed9e745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ed9e745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ec379cf1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ec379cf1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ec379cf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ec379cf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ae1de22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ae1de22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ec7a8b6f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ec7a8b6f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6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62189" t="3688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46300" y="7594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4933" t="0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56931" r="0" t="0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 flipH="1">
            <a:off x="6054512" y="26465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25317" t="0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4" type="title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7" type="title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8" type="subTitle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9" type="title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13" type="title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14" type="subTitle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8065250" y="-303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46486" t="37729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1000149" y="675438"/>
            <a:ext cx="7143750" cy="3792625"/>
          </a:xfrm>
          <a:custGeom>
            <a:rect b="b" l="l" r="r" t="t"/>
            <a:pathLst>
              <a:path extrusionOk="0" h="151705" w="28575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7413100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-1254650" y="388225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72413" r="4468" t="0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2" type="title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title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title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2" type="title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3" type="title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8"/>
          <p:cNvSpPr txBox="1"/>
          <p:nvPr>
            <p:ph idx="4" type="subTitle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5" type="title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8"/>
          <p:cNvSpPr txBox="1"/>
          <p:nvPr>
            <p:ph idx="6" type="subTitle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7" type="title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3" type="title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5" type="title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9"/>
          <p:cNvSpPr txBox="1"/>
          <p:nvPr>
            <p:ph idx="6" type="subTitle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7" type="title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19"/>
          <p:cNvSpPr txBox="1"/>
          <p:nvPr>
            <p:ph idx="8" type="subTitle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9" type="title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9"/>
          <p:cNvSpPr txBox="1"/>
          <p:nvPr>
            <p:ph idx="13" type="subTitle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4" type="title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9"/>
          <p:cNvSpPr txBox="1"/>
          <p:nvPr>
            <p:ph idx="15" type="subTitle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hasCustomPrompt="1" type="title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hasCustomPrompt="1" idx="2" type="title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 rot="10800000">
            <a:off x="5466157" y="38325"/>
            <a:ext cx="3545443" cy="1362071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121" r="56600" t="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175953" y="1250799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1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21"/>
          <p:cNvSpPr/>
          <p:nvPr/>
        </p:nvSpPr>
        <p:spPr>
          <a:xfrm flipH="1">
            <a:off x="-1313981" y="206874"/>
            <a:ext cx="4411532" cy="4729544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6">
            <a:alphaModFix/>
          </a:blip>
          <a:srcRect b="0" l="0" r="4933" t="0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 flipH="1">
            <a:off x="-2010349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 rot="10800000">
            <a:off x="7421938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 rot="10800000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 rot="10800000">
            <a:off x="-2010349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7421938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524950" y="463240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58329" l="0" r="69490" t="3688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48636" l="64303" r="0" t="0"/>
          <a:stretch/>
        </p:blipFill>
        <p:spPr>
          <a:xfrm flipH="1" rot="-5400000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64750" l="70816" r="0" t="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22215" t="0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527084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37830" l="35695" r="0" t="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127347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 flipH="1">
            <a:off x="529589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b="55452" l="0" r="32432" t="0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E9E9E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1qar7l45YYMYhUmebKvfFXLV_Mb0jTKs/view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nZTQG16KMYdqpvEaAvCI-F-bonsD6OVA/view" TargetMode="External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cOUmxGVn2dSPVo9Ar5mWDdiyt6LLwqNS/view" TargetMode="External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3dyrkTOZ9ci6iZftGuhczRGM5FwCWMv5/view" TargetMode="External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19dCEblo8S65ooaliKYaQJ_AS_iCo2gd/view" TargetMode="External"/><Relationship Id="rId4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tHY3WZmbOyO5xM47IAvFYBSeCkVNxsSp/view" TargetMode="External"/><Relationship Id="rId4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lfAMWRx5iwB_OB6yvCi6vzZsiGOVVEmq/view" TargetMode="External"/><Relationship Id="rId4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4894500" y="7125"/>
            <a:ext cx="532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ctrTitle"/>
          </p:nvPr>
        </p:nvSpPr>
        <p:spPr>
          <a:xfrm>
            <a:off x="1121850" y="487300"/>
            <a:ext cx="6900300" cy="250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Thermophile </a:t>
            </a:r>
            <a:r>
              <a:rPr lang="en" sz="3100"/>
              <a:t>S</a:t>
            </a:r>
            <a:r>
              <a:rPr lang="en" sz="3100"/>
              <a:t>ensor-based Smart System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for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Elderly Fall and Fever Detection</a:t>
            </a:r>
            <a:endParaRPr sz="3100"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733100" y="3282725"/>
            <a:ext cx="5677800" cy="133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Christopher Silver, Angel Martinez, Shane Davey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Supervisor: Dr. Thangarajah Akilan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8"/>
              <a:t>Department of Software Engineering </a:t>
            </a:r>
            <a:endParaRPr sz="149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8"/>
              <a:t>Lakehead University</a:t>
            </a:r>
            <a:endParaRPr sz="149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8"/>
              <a:t>2022</a:t>
            </a:r>
            <a:endParaRPr sz="149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720000" y="368825"/>
            <a:ext cx="77040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Web Application</a:t>
            </a:r>
            <a:endParaRPr sz="3600"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575" y="1132488"/>
            <a:ext cx="3400825" cy="37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630625" y="1414125"/>
            <a:ext cx="3908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C4EB8"/>
                </a:solidFill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  <a:endParaRPr b="1" sz="2000">
              <a:solidFill>
                <a:srgbClr val="2C4EB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User Registration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Account Login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Account Types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Supervisors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PSW’s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720000" y="294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Incidents</a:t>
            </a:r>
            <a:endParaRPr sz="360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400" y="1060750"/>
            <a:ext cx="5588059" cy="36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81350" y="911650"/>
            <a:ext cx="2695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Records Incidents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Sub Incidents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Clear Incident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View Patients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Add/Remove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Patients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View Capture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7218" l="0" r="0" t="0"/>
          <a:stretch/>
        </p:blipFill>
        <p:spPr>
          <a:xfrm>
            <a:off x="1457800" y="809925"/>
            <a:ext cx="5833452" cy="38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type="title"/>
          </p:nvPr>
        </p:nvSpPr>
        <p:spPr>
          <a:xfrm>
            <a:off x="259600" y="445025"/>
            <a:ext cx="85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Web Application Design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Motion Detection</a:t>
            </a:r>
            <a:endParaRPr sz="3600"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21575" y="1082150"/>
            <a:ext cx="9005599" cy="38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720000" y="347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Fall Detection</a:t>
            </a:r>
            <a:endParaRPr sz="3600"/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12966" l="35174" r="1320" t="43343"/>
          <a:stretch/>
        </p:blipFill>
        <p:spPr>
          <a:xfrm>
            <a:off x="2174000" y="1050050"/>
            <a:ext cx="4434027" cy="376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</a:t>
            </a:r>
            <a:r>
              <a:rPr lang="en" sz="3600"/>
              <a:t>Fall Detection Scenario</a:t>
            </a:r>
            <a:endParaRPr sz="3600"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5" y="1916125"/>
            <a:ext cx="3419226" cy="276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775" y="1913862"/>
            <a:ext cx="3419224" cy="2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692388" y="14212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C4EB8"/>
                </a:solidFill>
                <a:latin typeface="Montserrat"/>
                <a:ea typeface="Montserrat"/>
                <a:cs typeface="Montserrat"/>
                <a:sym typeface="Montserrat"/>
              </a:rPr>
              <a:t>A Frame Before Fall</a:t>
            </a:r>
            <a:endParaRPr b="1" sz="1800">
              <a:solidFill>
                <a:srgbClr val="2C4EB8"/>
              </a:solidFill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5250675" y="14212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C4EB8"/>
                </a:solidFill>
                <a:latin typeface="Montserrat"/>
                <a:ea typeface="Montserrat"/>
                <a:cs typeface="Montserrat"/>
                <a:sym typeface="Montserrat"/>
              </a:rPr>
              <a:t>A Frame A</a:t>
            </a:r>
            <a:r>
              <a:rPr b="1" lang="en" sz="2000">
                <a:solidFill>
                  <a:srgbClr val="2C4EB8"/>
                </a:solidFill>
                <a:latin typeface="Montserrat"/>
                <a:ea typeface="Montserrat"/>
                <a:cs typeface="Montserrat"/>
                <a:sym typeface="Montserrat"/>
              </a:rPr>
              <a:t>fter Fall</a:t>
            </a:r>
            <a:endParaRPr b="1" sz="1800">
              <a:solidFill>
                <a:srgbClr val="2C4EB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0" y="230925"/>
            <a:ext cx="89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Fever Detection 1</a:t>
            </a:r>
            <a:endParaRPr sz="3600"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163" y="498900"/>
            <a:ext cx="7218376" cy="46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1"/>
          <p:cNvSpPr txBox="1"/>
          <p:nvPr>
            <p:ph type="title"/>
          </p:nvPr>
        </p:nvSpPr>
        <p:spPr>
          <a:xfrm>
            <a:off x="720000" y="282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Fever Detection 2</a:t>
            </a:r>
            <a:endParaRPr sz="3600"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50" y="659550"/>
            <a:ext cx="8254500" cy="4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 rot="-5400000">
            <a:off x="-636325" y="2521775"/>
            <a:ext cx="37872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1131725" y="753725"/>
            <a:ext cx="70278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1131725" y="4289825"/>
            <a:ext cx="70278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 rot="-5400000">
            <a:off x="6140325" y="2521775"/>
            <a:ext cx="37872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1462650" y="2142300"/>
            <a:ext cx="638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 #1</a:t>
            </a:r>
            <a:endParaRPr sz="40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Fall Detection </a:t>
            </a:r>
            <a:endParaRPr sz="40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720000" y="216425"/>
            <a:ext cx="81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Fall Detection Demo: Scenario </a:t>
            </a:r>
            <a:r>
              <a:rPr lang="en" sz="3600"/>
              <a:t>1</a:t>
            </a:r>
            <a:endParaRPr sz="3600"/>
          </a:p>
        </p:txBody>
      </p:sp>
      <p:pic>
        <p:nvPicPr>
          <p:cNvPr id="338" name="Google Shape;338;p43" title="fa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900" y="1017725"/>
            <a:ext cx="4716201" cy="37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 txBox="1"/>
          <p:nvPr/>
        </p:nvSpPr>
        <p:spPr>
          <a:xfrm>
            <a:off x="3137000" y="3946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Person Falling</a:t>
            </a:r>
            <a:endParaRPr sz="30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r>
              <a:rPr lang="en" sz="3600"/>
              <a:t>  </a:t>
            </a:r>
            <a:endParaRPr sz="3600"/>
          </a:p>
        </p:txBody>
      </p:sp>
      <p:sp>
        <p:nvSpPr>
          <p:cNvPr id="185" name="Google Shape;185;p26"/>
          <p:cNvSpPr txBox="1"/>
          <p:nvPr/>
        </p:nvSpPr>
        <p:spPr>
          <a:xfrm>
            <a:off x="551450" y="1215325"/>
            <a:ext cx="7945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Literature Review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Demos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4" title="tripping no fa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162" y="1017725"/>
            <a:ext cx="4761674" cy="38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>
            <p:ph type="title"/>
          </p:nvPr>
        </p:nvSpPr>
        <p:spPr>
          <a:xfrm>
            <a:off x="720000" y="216425"/>
            <a:ext cx="80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Fall Detection Demo: Scenario 2</a:t>
            </a:r>
            <a:endParaRPr sz="3600"/>
          </a:p>
        </p:txBody>
      </p:sp>
      <p:sp>
        <p:nvSpPr>
          <p:cNvPr id="346" name="Google Shape;346;p44"/>
          <p:cNvSpPr txBox="1"/>
          <p:nvPr/>
        </p:nvSpPr>
        <p:spPr>
          <a:xfrm>
            <a:off x="3072000" y="3503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Person S</a:t>
            </a: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tumbling</a:t>
            </a:r>
            <a:endParaRPr sz="30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5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5" title="wal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425" y="1017725"/>
            <a:ext cx="4795150" cy="38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>
            <p:ph type="title"/>
          </p:nvPr>
        </p:nvSpPr>
        <p:spPr>
          <a:xfrm>
            <a:off x="720000" y="216425"/>
            <a:ext cx="80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Fall Detection Demo: Scenario 3</a:t>
            </a:r>
            <a:endParaRPr sz="3500"/>
          </a:p>
        </p:txBody>
      </p:sp>
      <p:sp>
        <p:nvSpPr>
          <p:cNvPr id="357" name="Google Shape;357;p45"/>
          <p:cNvSpPr txBox="1"/>
          <p:nvPr/>
        </p:nvSpPr>
        <p:spPr>
          <a:xfrm>
            <a:off x="3032350" y="3573513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Person Walking</a:t>
            </a:r>
            <a:endParaRPr sz="30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 rot="-5400000">
            <a:off x="-636325" y="2521775"/>
            <a:ext cx="37872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1131725" y="753725"/>
            <a:ext cx="70278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1131725" y="4289825"/>
            <a:ext cx="70278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6"/>
          <p:cNvSpPr/>
          <p:nvPr/>
        </p:nvSpPr>
        <p:spPr>
          <a:xfrm rot="-5400000">
            <a:off x="6140325" y="2521775"/>
            <a:ext cx="37872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1399450" y="1915650"/>
            <a:ext cx="649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 #2</a:t>
            </a:r>
            <a:endParaRPr sz="40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Fever </a:t>
            </a: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Detection </a:t>
            </a:r>
            <a:endParaRPr sz="40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213875" y="116600"/>
            <a:ext cx="8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Fever </a:t>
            </a:r>
            <a:r>
              <a:rPr lang="en" sz="3600"/>
              <a:t>Detection Demo: Scenario </a:t>
            </a:r>
            <a:r>
              <a:rPr lang="en" sz="3600"/>
              <a:t>1</a:t>
            </a:r>
            <a:endParaRPr sz="3600"/>
          </a:p>
        </p:txBody>
      </p:sp>
      <p:pic>
        <p:nvPicPr>
          <p:cNvPr id="376" name="Google Shape;376;p47" title="SEND Shaking hands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700" y="826675"/>
            <a:ext cx="7188575" cy="38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/>
        </p:nvSpPr>
        <p:spPr>
          <a:xfrm>
            <a:off x="1035100" y="27407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2 People No Fevers</a:t>
            </a:r>
            <a:endParaRPr sz="30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227650" y="194250"/>
            <a:ext cx="87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Fever Detection Demo: Scenario 2</a:t>
            </a:r>
            <a:endParaRPr sz="4400"/>
          </a:p>
        </p:txBody>
      </p:sp>
      <p:pic>
        <p:nvPicPr>
          <p:cNvPr id="383" name="Google Shape;383;p48" title="SEND Fever 1 fa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25" y="888550"/>
            <a:ext cx="7314048" cy="3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/>
        </p:nvSpPr>
        <p:spPr>
          <a:xfrm>
            <a:off x="904875" y="30680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Person With Fever</a:t>
            </a:r>
            <a:endParaRPr sz="30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9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9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9"/>
          <p:cNvSpPr txBox="1"/>
          <p:nvPr>
            <p:ph type="title"/>
          </p:nvPr>
        </p:nvSpPr>
        <p:spPr>
          <a:xfrm>
            <a:off x="190800" y="160775"/>
            <a:ext cx="876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Fever Detection Demo: Scenario 3</a:t>
            </a:r>
            <a:endParaRPr sz="3600"/>
          </a:p>
        </p:txBody>
      </p:sp>
      <p:pic>
        <p:nvPicPr>
          <p:cNvPr id="394" name="Google Shape;394;p49" title="SEND Face 2 Fev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88" y="841976"/>
            <a:ext cx="7544876" cy="38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995950" y="1974375"/>
            <a:ext cx="2736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1 Person With Fever, 1 Person Without Fever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Incident Updated in Web App</a:t>
            </a:r>
            <a:endParaRPr sz="3600"/>
          </a:p>
        </p:txBody>
      </p:sp>
      <p:pic>
        <p:nvPicPr>
          <p:cNvPr id="401" name="Google Shape;401;p50" title="IncidentUpdat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0852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1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1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1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1"/>
          <p:cNvSpPr/>
          <p:nvPr/>
        </p:nvSpPr>
        <p:spPr>
          <a:xfrm rot="-5400000">
            <a:off x="-636325" y="2521775"/>
            <a:ext cx="37872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1"/>
          <p:cNvSpPr/>
          <p:nvPr/>
        </p:nvSpPr>
        <p:spPr>
          <a:xfrm>
            <a:off x="1131725" y="753725"/>
            <a:ext cx="70278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1131725" y="4289825"/>
            <a:ext cx="70278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/>
          <p:nvPr/>
        </p:nvSpPr>
        <p:spPr>
          <a:xfrm rot="-5400000">
            <a:off x="6140325" y="2521775"/>
            <a:ext cx="37872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 txBox="1"/>
          <p:nvPr/>
        </p:nvSpPr>
        <p:spPr>
          <a:xfrm>
            <a:off x="2246550" y="2142300"/>
            <a:ext cx="492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Results</a:t>
            </a:r>
            <a:endParaRPr sz="40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797825" y="220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Fall Detection Results</a:t>
            </a:r>
            <a:endParaRPr sz="3600"/>
          </a:p>
        </p:txBody>
      </p:sp>
      <p:graphicFrame>
        <p:nvGraphicFramePr>
          <p:cNvPr id="420" name="Google Shape;420;p52"/>
          <p:cNvGraphicFramePr/>
          <p:nvPr/>
        </p:nvGraphicFramePr>
        <p:xfrm>
          <a:off x="1095575" y="117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{5AEE854D-274C-4ECF-9AC8-827F7E4563C5}</a:tableStyleId>
              </a:tblPr>
              <a:tblGrid>
                <a:gridCol w="1987775"/>
                <a:gridCol w="1987775"/>
                <a:gridCol w="1987775"/>
              </a:tblGrid>
              <a:tr h="113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Test Cases: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Fall</a:t>
                      </a:r>
                      <a:endParaRPr b="1" sz="20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 Fall</a:t>
                      </a:r>
                      <a:endParaRPr b="1" sz="200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5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Fall</a:t>
                      </a:r>
                      <a:endParaRPr b="1" sz="20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14*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 Fall</a:t>
                      </a:r>
                      <a:endParaRPr b="1" sz="200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21" name="Google Shape;421;p52"/>
          <p:cNvSpPr txBox="1"/>
          <p:nvPr/>
        </p:nvSpPr>
        <p:spPr>
          <a:xfrm>
            <a:off x="3028400" y="750725"/>
            <a:ext cx="397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Predicted Condition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 rot="-5400000">
            <a:off x="-509875" y="2843625"/>
            <a:ext cx="27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Actual 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Condition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2"/>
          <p:cNvSpPr txBox="1"/>
          <p:nvPr/>
        </p:nvSpPr>
        <p:spPr>
          <a:xfrm>
            <a:off x="468088" y="4498850"/>
            <a:ext cx="72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Accuracy: 83%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7058900" y="2030650"/>
            <a:ext cx="2027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*Because Low Quality Camera Couldn’t See Face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3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3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3"/>
          <p:cNvSpPr txBox="1"/>
          <p:nvPr>
            <p:ph type="title"/>
          </p:nvPr>
        </p:nvSpPr>
        <p:spPr>
          <a:xfrm>
            <a:off x="720000" y="1612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Fever Detection Results</a:t>
            </a:r>
            <a:endParaRPr sz="3600"/>
          </a:p>
        </p:txBody>
      </p:sp>
      <p:graphicFrame>
        <p:nvGraphicFramePr>
          <p:cNvPr id="434" name="Google Shape;434;p53"/>
          <p:cNvGraphicFramePr/>
          <p:nvPr/>
        </p:nvGraphicFramePr>
        <p:xfrm>
          <a:off x="1014350" y="111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{5AEE854D-274C-4ECF-9AC8-827F7E4563C5}</a:tableStyleId>
              </a:tblPr>
              <a:tblGrid>
                <a:gridCol w="1987775"/>
                <a:gridCol w="1987775"/>
                <a:gridCol w="1987775"/>
              </a:tblGrid>
              <a:tr h="113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Test Cases: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 b="1"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Fever</a:t>
                      </a:r>
                      <a:endParaRPr b="1" sz="20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No Fever</a:t>
                      </a:r>
                      <a:endParaRPr b="1" sz="200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5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Fever</a:t>
                      </a:r>
                      <a:endParaRPr b="1" sz="20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10*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Fever</a:t>
                      </a:r>
                      <a:endParaRPr b="1" sz="200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2**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</a:t>
                      </a:r>
                      <a:endParaRPr sz="2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53"/>
          <p:cNvSpPr txBox="1"/>
          <p:nvPr/>
        </p:nvSpPr>
        <p:spPr>
          <a:xfrm>
            <a:off x="2947175" y="690250"/>
            <a:ext cx="397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Calculated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 Condition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 rot="-5400000">
            <a:off x="-591100" y="2783150"/>
            <a:ext cx="27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Actual Condition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014338" y="4388600"/>
            <a:ext cx="72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Accuracy: 88%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7030450" y="1796177"/>
            <a:ext cx="202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*Temperature Drop-Off From Range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7066025" y="3005600"/>
            <a:ext cx="189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**Temperature Drop-Off From Range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0000" y="49107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91" name="Google Shape;191;p27"/>
          <p:cNvSpPr txBox="1"/>
          <p:nvPr/>
        </p:nvSpPr>
        <p:spPr>
          <a:xfrm>
            <a:off x="2953350" y="1089775"/>
            <a:ext cx="3244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Canada’s population is aging and will continue to age.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is already a “crisis” surrounding lack of personal support workers (PSWs).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1 in 4 seniors fall every year [1]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775" y="1469600"/>
            <a:ext cx="2783875" cy="2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00" y="1582051"/>
            <a:ext cx="2631050" cy="25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32800" y="4686675"/>
            <a:ext cx="861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Montserrat"/>
                <a:ea typeface="Montserrat"/>
                <a:cs typeface="Montserrat"/>
                <a:sym typeface="Montserrat"/>
              </a:rPr>
              <a:t>[1] S. C. Government of Canada, “Health at a glance,” Understanding seniors' risk of falling and their perception of risk, 27-Nov-2015. [Online]. Available: https://www150.statcan.gc.ca/n1/pub/82-624-x/2014001/article/14010-eng.htm. [Accessed: 11-Nov-2021]. 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type="title"/>
          </p:nvPr>
        </p:nvSpPr>
        <p:spPr>
          <a:xfrm>
            <a:off x="720000" y="234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Processing </a:t>
            </a:r>
            <a:r>
              <a:rPr lang="en" sz="3640"/>
              <a:t>Time </a:t>
            </a:r>
            <a:endParaRPr sz="3640"/>
          </a:p>
        </p:txBody>
      </p:sp>
      <p:sp>
        <p:nvSpPr>
          <p:cNvPr id="445" name="Google Shape;445;p54"/>
          <p:cNvSpPr txBox="1"/>
          <p:nvPr/>
        </p:nvSpPr>
        <p:spPr>
          <a:xfrm>
            <a:off x="214675" y="3377550"/>
            <a:ext cx="914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Bottleneck seems to be parsing.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Time between fever checking : 5 minutes. 1 frame in 5 seconds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Therefore 11.12 seconds of processing every 5 minutes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46" name="Google Shape;446;p54"/>
          <p:cNvGraphicFramePr/>
          <p:nvPr/>
        </p:nvGraphicFramePr>
        <p:xfrm>
          <a:off x="625975" y="144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{5AEE854D-274C-4ECF-9AC8-827F7E4563C5}</a:tableStyleId>
              </a:tblPr>
              <a:tblGrid>
                <a:gridCol w="1924950"/>
                <a:gridCol w="712000"/>
                <a:gridCol w="1244275"/>
                <a:gridCol w="1318475"/>
                <a:gridCol w="1318475"/>
                <a:gridCol w="1318475"/>
              </a:tblGrid>
              <a:tr h="55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Frames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136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Time(s)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17.0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81.2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7" name="Google Shape;447;p54"/>
          <p:cNvSpPr txBox="1"/>
          <p:nvPr/>
        </p:nvSpPr>
        <p:spPr>
          <a:xfrm>
            <a:off x="-191700" y="3031075"/>
            <a:ext cx="933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Where Y is Total Time of Execution and X is Number of Input Frames</a:t>
            </a:r>
            <a:endParaRPr sz="900"/>
          </a:p>
        </p:txBody>
      </p:sp>
      <p:sp>
        <p:nvSpPr>
          <p:cNvPr id="448" name="Google Shape;448;p54"/>
          <p:cNvSpPr txBox="1"/>
          <p:nvPr/>
        </p:nvSpPr>
        <p:spPr>
          <a:xfrm>
            <a:off x="282500" y="891900"/>
            <a:ext cx="852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Fall Detection: Real Time. Fever Detection: Batches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&lt;math xmlns=&quot;http://www.w3.org/1998/Math/MathML&quot;&gt;&lt;mi&gt;Y&lt;/mi&gt;&lt;mo&gt;&amp;#xA0;&lt;/mo&gt;&lt;mo&gt;=&lt;/mo&gt;&lt;mo&gt;&amp;#xA0;&lt;/mo&gt;&lt;mfrac&gt;&lt;mi&gt;X&lt;/mi&gt;&lt;mn&gt;13&lt;/mn&gt;&lt;/mfrac&gt;&lt;mo&gt;&amp;#xA0;&lt;/mo&gt;&lt;mo&gt;+&lt;/mo&gt;&lt;mo&gt;&amp;#xA0;&lt;/mo&gt;&lt;mn&gt;6&lt;/mn&gt;&lt;mo&gt;.&lt;/mo&gt;&lt;mn&gt;5&lt;/mn&gt;&lt;/math&gt;" id="449" name="Google Shape;449;p54" title="Y space equals space X over 13 space plus space 6.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350" y="2486063"/>
            <a:ext cx="1741309" cy="59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Cost Analysis</a:t>
            </a:r>
            <a:endParaRPr sz="3600"/>
          </a:p>
        </p:txBody>
      </p:sp>
      <p:sp>
        <p:nvSpPr>
          <p:cNvPr id="459" name="Google Shape;459;p55"/>
          <p:cNvSpPr txBox="1"/>
          <p:nvPr/>
        </p:nvSpPr>
        <p:spPr>
          <a:xfrm>
            <a:off x="859450" y="1414125"/>
            <a:ext cx="71937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660.41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CAD for hardware (not wholesale)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Thermophile sensor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Camera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Estimated 16,992 CAD for development costs</a:t>
            </a:r>
            <a:endParaRPr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Sell for 749.95 CAD, 148 sold to break even</a:t>
            </a:r>
            <a:endParaRPr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1116 long-term beds in Thunder Bay</a:t>
            </a:r>
            <a:endParaRPr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</a:t>
            </a:r>
            <a:r>
              <a:rPr lang="en" sz="3600"/>
              <a:t>n</a:t>
            </a:r>
            <a:endParaRPr sz="3600"/>
          </a:p>
        </p:txBody>
      </p:sp>
      <p:sp>
        <p:nvSpPr>
          <p:cNvPr id="465" name="Google Shape;465;p56"/>
          <p:cNvSpPr txBox="1"/>
          <p:nvPr/>
        </p:nvSpPr>
        <p:spPr>
          <a:xfrm>
            <a:off x="539825" y="1475650"/>
            <a:ext cx="794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Fever Detection is Accurate if Facial Location is Known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More Advanced Thermopile Needed to Continue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Fall Detection is Accurate in Real Time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With Augmentation, System can Help People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</a:t>
            </a:r>
            <a:r>
              <a:rPr lang="en" sz="3600"/>
              <a:t>Work</a:t>
            </a:r>
            <a:endParaRPr sz="3600"/>
          </a:p>
        </p:txBody>
      </p:sp>
      <p:sp>
        <p:nvSpPr>
          <p:cNvPr id="471" name="Google Shape;471;p57"/>
          <p:cNvSpPr txBox="1"/>
          <p:nvPr/>
        </p:nvSpPr>
        <p:spPr>
          <a:xfrm>
            <a:off x="574700" y="847375"/>
            <a:ext cx="5500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Upgrade Sensor Hardware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Read in Sensor Data in Real Time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Detect Falls Using Thermal Sensor (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this helps protect people’s privacy)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More Compact Hardware Design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Incident Videos Instead of Images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175" y="277647"/>
            <a:ext cx="2140800" cy="248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00" y="2802325"/>
            <a:ext cx="27241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8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8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8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Acknowledgment</a:t>
            </a:r>
            <a:endParaRPr sz="3600"/>
          </a:p>
        </p:txBody>
      </p:sp>
      <p:sp>
        <p:nvSpPr>
          <p:cNvPr id="483" name="Google Shape;483;p58"/>
          <p:cNvSpPr txBox="1"/>
          <p:nvPr/>
        </p:nvSpPr>
        <p:spPr>
          <a:xfrm>
            <a:off x="859450" y="1414125"/>
            <a:ext cx="7704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Haar Cascade file obtained from EikeSan public code distribution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“Pitch It” Competition by Lakehead Ingenuity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Lakehead University Undergraduate Student Research Conference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Thank you Dr. Akilan for motivating us to join the above events and guiding us throughout the project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type="title"/>
          </p:nvPr>
        </p:nvSpPr>
        <p:spPr>
          <a:xfrm>
            <a:off x="720000" y="231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Bibliography</a:t>
            </a:r>
            <a:endParaRPr sz="3600"/>
          </a:p>
        </p:txBody>
      </p:sp>
      <p:sp>
        <p:nvSpPr>
          <p:cNvPr id="489" name="Google Shape;489;p59"/>
          <p:cNvSpPr txBox="1"/>
          <p:nvPr/>
        </p:nvSpPr>
        <p:spPr>
          <a:xfrm>
            <a:off x="574700" y="847375"/>
            <a:ext cx="550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9"/>
          <p:cNvSpPr txBox="1"/>
          <p:nvPr/>
        </p:nvSpPr>
        <p:spPr>
          <a:xfrm>
            <a:off x="583800" y="847375"/>
            <a:ext cx="79764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Ozdemir AT, Barshan B. Detecting Falls with Wearable Sensors Using Machine Learning Techniques. Sensors. 2014; 14(6):10691-10708.https://doi.org/10.3390/s140610691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Y. Zheng, D. Zhang, L. Yang and Z. Zhou, “Fall detection and recognition based on GCN and 2D Pose,” 2019 6th International Conference on Systems and Informatics (ICSAI), 2019, pp. 558-562, doi: 10.1109/ICSAI48974.2019.901010197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Fitwi A, Chen Y, Zhu S, Blasch E, Chen G. Privacy-Preserving Surveillance as an Edge Service Based on Lightweight Video Protection Schemes Using Face De-Identification and Window Masking. Electrons. 2021; 10(3):236. https://doi.org/10.3390/electronics10030236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A. Gupta, S. Maurya, N. Mehra and D. Kapil, "COVID-19: Employee Fever detection with Thermal Camera Integrated with Attendance Management System," 2021 11th International Conference on Cloud Computing, Data Science &amp; Engineering (Confluence), 2021, pp. 355-361, doi: 10.1109/Confluence51648.2021.9377079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Moisello, Elisabetta et al. “Thermal Sensors for Contactless Temperature Measurements, Occupancy Detection, and Automatic Operation of Appliances during the COVID-19 Pandemic: A Review.” Micromachines vol. 12,2 148. 3 Feb. 2021, doi:10.3390/mi12020148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0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0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0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0"/>
          <p:cNvSpPr txBox="1"/>
          <p:nvPr>
            <p:ph type="title"/>
          </p:nvPr>
        </p:nvSpPr>
        <p:spPr>
          <a:xfrm>
            <a:off x="720000" y="2080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Q&amp;A Session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24400" y="520850"/>
            <a:ext cx="82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Literature Review 1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796300" y="1367950"/>
            <a:ext cx="36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Aurora Multimedia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950" y="2090788"/>
            <a:ext cx="2405873" cy="238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00" y="2049975"/>
            <a:ext cx="3084550" cy="24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5714850" y="13679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Life Alert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424400" y="520850"/>
            <a:ext cx="82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Literature Review 2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37525" y="1957675"/>
            <a:ext cx="4698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Fall detection using wearable sensors 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-Ozdemir AT, Barshan B. (2014)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400" y="1459550"/>
            <a:ext cx="3306451" cy="2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 rot="-5400000">
            <a:off x="-636325" y="2521775"/>
            <a:ext cx="3787200" cy="25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1131725" y="753725"/>
            <a:ext cx="7027800" cy="25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1131725" y="4289825"/>
            <a:ext cx="7027800" cy="25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 rot="-5400000">
            <a:off x="6140325" y="2521775"/>
            <a:ext cx="3787200" cy="25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305375" y="1991366"/>
            <a:ext cx="86805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 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High Level</a:t>
            </a:r>
            <a:endParaRPr sz="3600"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76" y="792675"/>
            <a:ext cx="6256451" cy="41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 - High Level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0" l="1787" r="0" t="0"/>
          <a:stretch/>
        </p:blipFill>
        <p:spPr>
          <a:xfrm>
            <a:off x="977137" y="905250"/>
            <a:ext cx="7189724" cy="39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0" y="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0" y="4893300"/>
            <a:ext cx="9144000" cy="25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 rot="-5400000">
            <a:off x="-2361000" y="2521775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 rot="-5400000">
            <a:off x="6531900" y="2361000"/>
            <a:ext cx="4973100" cy="2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424400" y="520850"/>
            <a:ext cx="82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Idea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048" y="1249325"/>
            <a:ext cx="2082800" cy="3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20331" l="0" r="0" t="25652"/>
          <a:stretch/>
        </p:blipFill>
        <p:spPr>
          <a:xfrm>
            <a:off x="1059525" y="1625688"/>
            <a:ext cx="3857626" cy="277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